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68" r:id="rId17"/>
    <p:sldId id="273" r:id="rId18"/>
    <p:sldId id="274" r:id="rId19"/>
    <p:sldId id="275" r:id="rId20"/>
  </p:sldIdLst>
  <p:sldSz cx="9144000" cy="6858000" type="screen4x3"/>
  <p:notesSz cx="6735763" cy="986631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0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669F-DCCF-4B87-9074-F2996E435ED7}" type="datetimeFigureOut">
              <a:rPr lang="es-ES_tradnl" smtClean="0"/>
              <a:pPr/>
              <a:t>28/09/2018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557A-6610-4DF7-8B17-984F92829AA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Plan de trabajo para el Año Mariano</a:t>
            </a:r>
          </a:p>
          <a:p>
            <a:pPr algn="ctr"/>
            <a:r>
              <a:rPr lang="es-ES" sz="4000" dirty="0" smtClean="0"/>
              <a:t>(curso 2018-2019)</a:t>
            </a:r>
            <a:endParaRPr lang="es-ES_tradnl" sz="4000" dirty="0"/>
          </a:p>
        </p:txBody>
      </p:sp>
      <p:pic>
        <p:nvPicPr>
          <p:cNvPr id="5" name="4 Imagen" descr="Cartel_AM (12_05_201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4405">
            <a:off x="5246674" y="2283392"/>
            <a:ext cx="2917925" cy="4126619"/>
          </a:xfrm>
          <a:prstGeom prst="rect">
            <a:avLst/>
          </a:prstGeom>
        </p:spPr>
      </p:pic>
      <p:pic>
        <p:nvPicPr>
          <p:cNvPr id="7" name="6 Imagen" descr="Cartel_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0907">
            <a:off x="899592" y="2276872"/>
            <a:ext cx="2964058" cy="4149080"/>
          </a:xfrm>
          <a:prstGeom prst="rect">
            <a:avLst/>
          </a:prstGeom>
        </p:spPr>
      </p:pic>
      <p:pic>
        <p:nvPicPr>
          <p:cNvPr id="3074" name="Picture 2" descr="C:\Users\Carlos Aguilar\AppData\Local\Microsoft\Windows\INetCache\IE\EPF8HJDH\1280px-Arrow_facing_right_-_Red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01008"/>
            <a:ext cx="144921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ortadilla cuaderno de traba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730" y="163830"/>
            <a:ext cx="6606540" cy="653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2DB0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i="1" dirty="0" smtClean="0"/>
              <a:t>Objetivo general,</a:t>
            </a:r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sz="4000" b="1" dirty="0" smtClean="0"/>
              <a:t>principales tareas </a:t>
            </a:r>
            <a:r>
              <a:rPr lang="es-ES" sz="4000" b="1" dirty="0" smtClean="0"/>
              <a:t>para </a:t>
            </a:r>
            <a:r>
              <a:rPr lang="es-ES" sz="4000" b="1" dirty="0" smtClean="0"/>
              <a:t>el Año Mariano</a:t>
            </a:r>
            <a:endParaRPr lang="es-ES_tradnl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700808"/>
            <a:ext cx="83529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s-ES" sz="2400" b="1" dirty="0" smtClean="0"/>
              <a:t>Aprender de María a ser discípulos-misioneros de Jesucristo.</a:t>
            </a:r>
          </a:p>
          <a:p>
            <a:pPr marL="360363">
              <a:spcBef>
                <a:spcPts val="1200"/>
              </a:spcBef>
            </a:pPr>
            <a:r>
              <a:rPr lang="es-ES" sz="2400" dirty="0" smtClean="0"/>
              <a:t>Acercarnos a nuestra Madre, </a:t>
            </a:r>
            <a:endParaRPr lang="es-ES" sz="2400" dirty="0" smtClean="0"/>
          </a:p>
          <a:p>
            <a:pPr marL="360363">
              <a:spcBef>
                <a:spcPts val="1200"/>
              </a:spcBef>
            </a:pPr>
            <a:r>
              <a:rPr lang="es-ES" sz="2400" dirty="0" smtClean="0"/>
              <a:t>acogiéndola </a:t>
            </a:r>
            <a:r>
              <a:rPr lang="es-ES" sz="2400" dirty="0" smtClean="0"/>
              <a:t>en nuestro corazón, </a:t>
            </a:r>
            <a:endParaRPr lang="es-ES" sz="2400" dirty="0" smtClean="0"/>
          </a:p>
          <a:p>
            <a:pPr marL="360363">
              <a:spcBef>
                <a:spcPts val="1200"/>
              </a:spcBef>
            </a:pPr>
            <a:r>
              <a:rPr lang="es-ES" sz="2400" dirty="0" smtClean="0"/>
              <a:t>descubriendo </a:t>
            </a:r>
            <a:r>
              <a:rPr lang="es-ES" sz="2400" dirty="0" smtClean="0"/>
              <a:t>su camino </a:t>
            </a:r>
            <a:endParaRPr lang="es-ES" sz="2400" dirty="0" smtClean="0"/>
          </a:p>
          <a:p>
            <a:pPr marL="360363">
              <a:spcBef>
                <a:spcPts val="1200"/>
              </a:spcBef>
            </a:pPr>
            <a:r>
              <a:rPr lang="es-ES" sz="2400" dirty="0" smtClean="0"/>
              <a:t>para </a:t>
            </a:r>
            <a:r>
              <a:rPr lang="es-ES" sz="2400" dirty="0" smtClean="0"/>
              <a:t>hacer presente y </a:t>
            </a:r>
            <a:endParaRPr lang="es-ES" sz="2400" dirty="0" smtClean="0"/>
          </a:p>
          <a:p>
            <a:pPr marL="360363">
              <a:spcBef>
                <a:spcPts val="1200"/>
              </a:spcBef>
            </a:pPr>
            <a:r>
              <a:rPr lang="es-ES" sz="2400" dirty="0" smtClean="0"/>
              <a:t>dar </a:t>
            </a:r>
            <a:r>
              <a:rPr lang="es-ES" sz="2400" dirty="0" smtClean="0"/>
              <a:t>rostro humano a Jesucristo.</a:t>
            </a:r>
            <a:endParaRPr lang="es-ES_tradnl" sz="2400" dirty="0"/>
          </a:p>
        </p:txBody>
      </p:sp>
      <p:pic>
        <p:nvPicPr>
          <p:cNvPr id="5" name="4 Imagen" descr="María, recibe el Espíritu Sa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246372"/>
            <a:ext cx="2359604" cy="461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700808"/>
            <a:ext cx="83529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s-ES" sz="2400" b="1" dirty="0" smtClean="0"/>
              <a:t>Aprender de María a ser discípulos-misioneros de Jesucristo.</a:t>
            </a:r>
          </a:p>
          <a:p>
            <a:pPr marL="719138" indent="-358775">
              <a:spcBef>
                <a:spcPts val="1200"/>
              </a:spcBef>
              <a:buFont typeface="Wingdings" pitchFamily="2" charset="2"/>
              <a:buChar char="Ø"/>
            </a:pPr>
            <a:r>
              <a:rPr lang="es-ES" sz="2400" dirty="0" smtClean="0"/>
              <a:t>El Señor impulsa a la Iglesia diocesana a ser Madre.</a:t>
            </a:r>
          </a:p>
          <a:p>
            <a:pPr marL="1079500" lvl="1" indent="-360363">
              <a:spcBef>
                <a:spcPts val="1200"/>
              </a:spcBef>
              <a:buFont typeface="Wingdings" pitchFamily="2" charset="2"/>
              <a:buChar char="§"/>
              <a:tabLst>
                <a:tab pos="985838" algn="l"/>
              </a:tabLst>
            </a:pPr>
            <a:r>
              <a:rPr lang="es-ES" sz="2400" dirty="0" smtClean="0"/>
              <a:t>A acoger a los hombres y a acompañarlos, </a:t>
            </a:r>
          </a:p>
          <a:p>
            <a:pPr marL="1079500" lvl="1" indent="-360363">
              <a:spcBef>
                <a:spcPts val="1200"/>
              </a:spcBef>
              <a:buFont typeface="Wingdings" pitchFamily="2" charset="2"/>
              <a:buChar char="§"/>
              <a:tabLst>
                <a:tab pos="985838" algn="l"/>
              </a:tabLst>
            </a:pPr>
            <a:r>
              <a:rPr lang="es-ES" sz="2400" dirty="0" smtClean="0"/>
              <a:t>A acercarnos a los que más necesitan, marginados y excluidos; </a:t>
            </a:r>
          </a:p>
          <a:p>
            <a:pPr marL="1079500" lvl="1" indent="-360363">
              <a:spcBef>
                <a:spcPts val="1200"/>
              </a:spcBef>
              <a:buFont typeface="Wingdings" pitchFamily="2" charset="2"/>
              <a:buChar char="§"/>
              <a:tabLst>
                <a:tab pos="985838" algn="l"/>
              </a:tabLst>
            </a:pPr>
            <a:r>
              <a:rPr lang="es-ES" sz="2400" dirty="0"/>
              <a:t>A</a:t>
            </a:r>
            <a:r>
              <a:rPr lang="es-ES" sz="2400" dirty="0" smtClean="0"/>
              <a:t> practicar, en definitiva, las obras de misericordia.</a:t>
            </a:r>
            <a:endParaRPr lang="es-ES_tradnl" sz="24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  <a:solidFill>
            <a:srgbClr val="2DB0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general,</a:t>
            </a:r>
            <a:br>
              <a:rPr kumimoji="0" lang="es-E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principales tareas para el Año Mariano</a:t>
            </a: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Escena de Caná de Galil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473" y="4581128"/>
            <a:ext cx="5726863" cy="226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Vidri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348880"/>
            <a:ext cx="2664682" cy="30963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1700808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s-ES" sz="2400" b="1" dirty="0" smtClean="0"/>
              <a:t>Aprender de María a ser discípulos-misioneros de Jesucristo.</a:t>
            </a:r>
          </a:p>
          <a:p>
            <a:pPr marL="719138" indent="-358775">
              <a:spcBef>
                <a:spcPts val="1200"/>
              </a:spcBef>
              <a:buFont typeface="Wingdings" pitchFamily="2" charset="2"/>
              <a:buChar char="Ø"/>
            </a:pPr>
            <a:r>
              <a:rPr lang="es-ES" sz="2400" dirty="0" smtClean="0"/>
              <a:t>El Señor nos impulsa a vivir con más </a:t>
            </a:r>
            <a:r>
              <a:rPr lang="es-ES" sz="2400" dirty="0" smtClean="0"/>
              <a:t>hondura</a:t>
            </a:r>
          </a:p>
          <a:p>
            <a:pPr marL="719138"/>
            <a:r>
              <a:rPr lang="es-ES" sz="2400" dirty="0" smtClean="0"/>
              <a:t>nuestra </a:t>
            </a:r>
            <a:r>
              <a:rPr lang="es-ES" sz="2400" dirty="0" smtClean="0"/>
              <a:t>fe en  </a:t>
            </a:r>
            <a:r>
              <a:rPr lang="es-ES" sz="2400" dirty="0" smtClean="0"/>
              <a:t>la </a:t>
            </a:r>
            <a:r>
              <a:rPr lang="es-ES" sz="2400" dirty="0" smtClean="0"/>
              <a:t>celebración de los </a:t>
            </a:r>
            <a:r>
              <a:rPr lang="es-ES" sz="2400" dirty="0" err="1" smtClean="0"/>
              <a:t>sacramen</a:t>
            </a:r>
            <a:r>
              <a:rPr lang="es-ES" sz="2400" dirty="0" smtClean="0"/>
              <a:t>-</a:t>
            </a:r>
          </a:p>
          <a:p>
            <a:pPr marL="719138"/>
            <a:r>
              <a:rPr lang="es-ES" sz="2400" dirty="0" smtClean="0"/>
              <a:t>tos</a:t>
            </a:r>
            <a:r>
              <a:rPr lang="es-ES" sz="2400" dirty="0" smtClean="0"/>
              <a:t>; </a:t>
            </a:r>
          </a:p>
          <a:p>
            <a:pPr marL="1079500" lvl="1" indent="-360363">
              <a:buFont typeface="Wingdings" pitchFamily="2" charset="2"/>
              <a:buChar char="§"/>
            </a:pPr>
            <a:r>
              <a:rPr lang="es-ES" sz="2400" dirty="0" smtClean="0"/>
              <a:t>Vivir </a:t>
            </a:r>
            <a:r>
              <a:rPr lang="es-ES" sz="2400" dirty="0" smtClean="0"/>
              <a:t>en diálogo abierto entre la fe </a:t>
            </a:r>
            <a:r>
              <a:rPr lang="es-ES" sz="2400" dirty="0" smtClean="0"/>
              <a:t>y</a:t>
            </a:r>
          </a:p>
          <a:p>
            <a:pPr marL="1079500" lvl="1"/>
            <a:r>
              <a:rPr lang="es-ES" sz="2400" dirty="0" smtClean="0"/>
              <a:t>la </a:t>
            </a:r>
            <a:r>
              <a:rPr lang="es-ES" sz="2400" dirty="0" smtClean="0"/>
              <a:t>cultura de nuestro tiempo; </a:t>
            </a:r>
          </a:p>
          <a:p>
            <a:pPr marL="1079500" lvl="1" indent="-360363">
              <a:spcBef>
                <a:spcPts val="1200"/>
              </a:spcBef>
              <a:buFont typeface="Wingdings" pitchFamily="2" charset="2"/>
              <a:buChar char="§"/>
            </a:pPr>
            <a:r>
              <a:rPr lang="es-ES" sz="2400" dirty="0" smtClean="0"/>
              <a:t>Simplificar </a:t>
            </a:r>
            <a:r>
              <a:rPr lang="es-ES" sz="2400" dirty="0" smtClean="0"/>
              <a:t>estructuras y hacerlas </a:t>
            </a:r>
            <a:r>
              <a:rPr lang="es-ES" sz="2400" dirty="0" smtClean="0"/>
              <a:t>más</a:t>
            </a:r>
          </a:p>
          <a:p>
            <a:pPr marL="1079500" lvl="1"/>
            <a:r>
              <a:rPr lang="es-ES" sz="2400" dirty="0" smtClean="0"/>
              <a:t>operativas </a:t>
            </a:r>
            <a:r>
              <a:rPr lang="es-ES" sz="2400" dirty="0" smtClean="0"/>
              <a:t>y vivas en la vida concreta </a:t>
            </a:r>
            <a:endParaRPr lang="es-ES" sz="2400" dirty="0" smtClean="0"/>
          </a:p>
          <a:p>
            <a:pPr marL="1079500" lvl="1"/>
            <a:r>
              <a:rPr lang="es-ES" sz="2400" dirty="0" smtClean="0"/>
              <a:t>de la </a:t>
            </a:r>
            <a:r>
              <a:rPr lang="es-ES" sz="2400" dirty="0" smtClean="0"/>
              <a:t>Iglesia diocesana; </a:t>
            </a:r>
          </a:p>
          <a:p>
            <a:pPr marL="1079500" lvl="1" indent="-360363">
              <a:spcBef>
                <a:spcPts val="1200"/>
              </a:spcBef>
              <a:buFont typeface="Wingdings" pitchFamily="2" charset="2"/>
              <a:buChar char="§"/>
            </a:pPr>
            <a:r>
              <a:rPr lang="es-ES" sz="2400" dirty="0" smtClean="0"/>
              <a:t>Fomentar </a:t>
            </a:r>
            <a:r>
              <a:rPr lang="es-ES" sz="2400" dirty="0" smtClean="0"/>
              <a:t>la oración personal y comunitaria; </a:t>
            </a:r>
          </a:p>
          <a:p>
            <a:pPr marL="1079500" lvl="1" indent="-360363">
              <a:spcBef>
                <a:spcPts val="1200"/>
              </a:spcBef>
              <a:buFont typeface="Wingdings" pitchFamily="2" charset="2"/>
              <a:buChar char="§"/>
            </a:pPr>
            <a:r>
              <a:rPr lang="es-ES" sz="2400" dirty="0" smtClean="0"/>
              <a:t>Asombrarnos </a:t>
            </a:r>
            <a:r>
              <a:rPr lang="es-ES" sz="2400" dirty="0" smtClean="0"/>
              <a:t>ante un Dios que se hace cercano a nosotros; 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2DB0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i="1" dirty="0" smtClean="0"/>
              <a:t>Objetivo general,</a:t>
            </a:r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sz="4000" b="1" dirty="0" smtClean="0"/>
              <a:t>principales tareas </a:t>
            </a:r>
            <a:r>
              <a:rPr lang="es-ES" sz="4000" b="1" dirty="0" smtClean="0"/>
              <a:t>para </a:t>
            </a:r>
            <a:r>
              <a:rPr lang="es-ES" sz="4000" b="1" dirty="0" smtClean="0"/>
              <a:t>el Año Mariano</a:t>
            </a:r>
            <a:endParaRPr lang="es-ES_trad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0086" y="2276872"/>
            <a:ext cx="1683913" cy="458112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1700808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s-ES" sz="2400" b="1" dirty="0" smtClean="0"/>
              <a:t>Aprender de María a ser discípulos-misioneros de Jesucristo.</a:t>
            </a:r>
          </a:p>
          <a:p>
            <a:pPr marL="1079500" lvl="1" indent="-360363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s-ES" sz="2400" dirty="0" smtClean="0"/>
              <a:t>Dejarnos </a:t>
            </a:r>
            <a:r>
              <a:rPr lang="es-ES" sz="2400" dirty="0" smtClean="0"/>
              <a:t>formar como cristianos en todas </a:t>
            </a:r>
            <a:r>
              <a:rPr lang="es-ES" sz="2400" dirty="0" smtClean="0"/>
              <a:t>las dimensiones </a:t>
            </a:r>
            <a:r>
              <a:rPr lang="es-ES" sz="2400" dirty="0" smtClean="0"/>
              <a:t>que tiene la vida sin excluir ninguna; </a:t>
            </a:r>
          </a:p>
          <a:p>
            <a:pPr marL="1079500" lvl="1" indent="-360363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s-ES" sz="2400" dirty="0" smtClean="0"/>
              <a:t>Vivir </a:t>
            </a:r>
            <a:r>
              <a:rPr lang="es-ES" sz="2400" dirty="0" smtClean="0"/>
              <a:t>con fuerza la comunión eclesial, </a:t>
            </a:r>
            <a:r>
              <a:rPr lang="es-ES" sz="2400" dirty="0" smtClean="0"/>
              <a:t>que fue el gran deseo </a:t>
            </a:r>
            <a:r>
              <a:rPr lang="es-ES" sz="2400" dirty="0" smtClean="0"/>
              <a:t>del Señor para con sus discípulos para hacernos creíbles entre los hombres…</a:t>
            </a:r>
            <a:endParaRPr lang="es-ES_tradnl" sz="24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2DB0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i="1" dirty="0" smtClean="0"/>
              <a:t>Objetivo general,</a:t>
            </a:r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sz="4000" b="1" dirty="0" smtClean="0"/>
              <a:t>principales tareas </a:t>
            </a:r>
            <a:r>
              <a:rPr lang="es-ES" sz="4000" b="1" dirty="0" smtClean="0"/>
              <a:t>para </a:t>
            </a:r>
            <a:r>
              <a:rPr lang="es-ES" sz="4000" b="1" dirty="0" smtClean="0"/>
              <a:t>el Año Mariano</a:t>
            </a:r>
            <a:endParaRPr lang="es-ES_trad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magen de mar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544859"/>
            <a:ext cx="2483768" cy="534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539552" y="2262351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lvl="1" indent="-358775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2400" dirty="0" smtClean="0"/>
              <a:t>Acércate a nuestra Madre, la Virgen María.</a:t>
            </a:r>
          </a:p>
          <a:p>
            <a:pPr marL="719138" lvl="1" indent="-358775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2400" dirty="0" smtClean="0"/>
              <a:t>Descubre junto a nuestra Madre, la Virgen María, </a:t>
            </a:r>
            <a:r>
              <a:rPr lang="es-ES" sz="2400" dirty="0" smtClean="0"/>
              <a:t>la grandeza </a:t>
            </a:r>
            <a:r>
              <a:rPr lang="es-ES" sz="2400" dirty="0" smtClean="0"/>
              <a:t>de ser discípulo misionero.</a:t>
            </a:r>
          </a:p>
          <a:p>
            <a:pPr marL="719138" lvl="1" indent="-358775">
              <a:buFont typeface="Wingdings" pitchFamily="2" charset="2"/>
              <a:buChar char="§"/>
            </a:pPr>
            <a:r>
              <a:rPr lang="es-ES" sz="2400" dirty="0" smtClean="0"/>
              <a:t>Vive las tareas esenciales del </a:t>
            </a:r>
            <a:r>
              <a:rPr lang="es-ES" sz="2400" i="1" dirty="0" smtClean="0"/>
              <a:t>discípulo-</a:t>
            </a:r>
          </a:p>
          <a:p>
            <a:pPr marL="719138" lvl="1"/>
            <a:r>
              <a:rPr lang="es-ES" sz="2400" i="1" dirty="0" smtClean="0"/>
              <a:t>misionero</a:t>
            </a:r>
            <a:r>
              <a:rPr lang="es-ES" sz="2400" dirty="0" smtClean="0"/>
              <a:t> como nuestra </a:t>
            </a:r>
            <a:r>
              <a:rPr lang="es-ES" sz="2400" dirty="0" smtClean="0"/>
              <a:t>Madre, </a:t>
            </a:r>
            <a:endParaRPr lang="es-ES" sz="2400" dirty="0" smtClean="0"/>
          </a:p>
          <a:p>
            <a:pPr marL="719138" lvl="1">
              <a:spcAft>
                <a:spcPts val="1200"/>
              </a:spcAft>
            </a:pPr>
            <a:r>
              <a:rPr lang="es-ES" sz="2400" dirty="0" smtClean="0"/>
              <a:t>la </a:t>
            </a:r>
            <a:r>
              <a:rPr lang="es-ES" sz="2400" dirty="0" smtClean="0"/>
              <a:t>Virgen María.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2DB0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general,</a:t>
            </a:r>
            <a:br>
              <a:rPr kumimoji="0" lang="es-E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principales tareas para el Año Mariano</a:t>
            </a: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170080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s-ES" sz="2400" b="1" dirty="0" smtClean="0"/>
              <a:t>Aprender de María a ser discípulos-misioneros de Jesucristo</a:t>
            </a:r>
            <a:r>
              <a:rPr lang="es-ES" sz="2400" b="1" dirty="0" smtClean="0"/>
              <a:t>.</a:t>
            </a:r>
            <a:endParaRPr 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700808"/>
            <a:ext cx="806489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Don Carlos </a:t>
            </a:r>
            <a:r>
              <a:rPr lang="es-ES" sz="2400" dirty="0" err="1" smtClean="0"/>
              <a:t>Osoro</a:t>
            </a:r>
            <a:r>
              <a:rPr lang="es-ES" sz="2400" dirty="0" smtClean="0"/>
              <a:t>, nuestro cardenal-arzobispo, </a:t>
            </a:r>
          </a:p>
          <a:p>
            <a:r>
              <a:rPr lang="es-ES" sz="2400" dirty="0" smtClean="0"/>
              <a:t>ha pensado en tres textos evangélicos donde María tiene </a:t>
            </a:r>
          </a:p>
          <a:p>
            <a:r>
              <a:rPr lang="es-ES" sz="2400" dirty="0" smtClean="0"/>
              <a:t>un especial protagonismo:</a:t>
            </a:r>
          </a:p>
          <a:p>
            <a:pPr marL="360363" indent="-360363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400" b="1" dirty="0" smtClean="0"/>
              <a:t>La anunciación</a:t>
            </a:r>
            <a:r>
              <a:rPr lang="es-ES" sz="2400" dirty="0" smtClean="0"/>
              <a:t>: </a:t>
            </a:r>
            <a:r>
              <a:rPr lang="es-ES" sz="2400" dirty="0" err="1" smtClean="0"/>
              <a:t>Lc</a:t>
            </a:r>
            <a:r>
              <a:rPr lang="es-ES" sz="2400" dirty="0" smtClean="0"/>
              <a:t> 1,26-38.</a:t>
            </a:r>
          </a:p>
          <a:p>
            <a:pPr marL="360363" indent="-360363">
              <a:spcAft>
                <a:spcPts val="1200"/>
              </a:spcAft>
              <a:buFont typeface="Arial" pitchFamily="34" charset="0"/>
              <a:buChar char="•"/>
            </a:pPr>
            <a:r>
              <a:rPr lang="es-ES" sz="2400" b="1" dirty="0" smtClean="0"/>
              <a:t>La </a:t>
            </a:r>
            <a:r>
              <a:rPr lang="es-ES" sz="2400" b="1" dirty="0" smtClean="0"/>
              <a:t>visitación </a:t>
            </a:r>
            <a:r>
              <a:rPr lang="es-ES" sz="2400" b="1" dirty="0" smtClean="0"/>
              <a:t>de María a su pariente </a:t>
            </a:r>
            <a:r>
              <a:rPr lang="es-ES" sz="2400" b="1" dirty="0" smtClean="0"/>
              <a:t>Isabel</a:t>
            </a:r>
            <a:r>
              <a:rPr lang="es-ES" sz="2400" dirty="0" smtClean="0"/>
              <a:t>: </a:t>
            </a:r>
            <a:r>
              <a:rPr lang="es-ES" sz="2400" dirty="0" err="1" smtClean="0"/>
              <a:t>Lc</a:t>
            </a:r>
            <a:r>
              <a:rPr lang="es-ES" sz="2400" dirty="0" smtClean="0"/>
              <a:t> 1,39-56.</a:t>
            </a:r>
            <a:endParaRPr lang="es-ES" sz="2400" dirty="0" smtClean="0"/>
          </a:p>
          <a:p>
            <a:pPr marL="360363" indent="-360363">
              <a:spcAft>
                <a:spcPts val="1200"/>
              </a:spcAft>
              <a:buFont typeface="Arial" pitchFamily="34" charset="0"/>
              <a:buChar char="•"/>
            </a:pPr>
            <a:r>
              <a:rPr lang="es-ES" sz="2400" b="1" dirty="0" smtClean="0"/>
              <a:t>Las </a:t>
            </a:r>
            <a:r>
              <a:rPr lang="es-ES" sz="2400" b="1" dirty="0" smtClean="0"/>
              <a:t>b</a:t>
            </a:r>
            <a:r>
              <a:rPr lang="es-ES" sz="2400" b="1" dirty="0" smtClean="0"/>
              <a:t>odas </a:t>
            </a:r>
            <a:r>
              <a:rPr lang="es-ES" sz="2400" b="1" dirty="0" smtClean="0"/>
              <a:t>de </a:t>
            </a:r>
            <a:r>
              <a:rPr lang="es-ES" sz="2400" b="1" dirty="0" err="1" smtClean="0"/>
              <a:t>Caná</a:t>
            </a:r>
            <a:r>
              <a:rPr lang="es-ES" sz="2400" dirty="0" smtClean="0"/>
              <a:t>: </a:t>
            </a:r>
            <a:r>
              <a:rPr lang="es-ES" sz="2400" dirty="0" err="1" smtClean="0"/>
              <a:t>Jn</a:t>
            </a:r>
            <a:r>
              <a:rPr lang="es-ES" sz="2400" dirty="0" smtClean="0"/>
              <a:t> 2,1-12.</a:t>
            </a:r>
            <a:endParaRPr lang="es-ES_tradnl" sz="24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2DB0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i="1" dirty="0" err="1" smtClean="0"/>
              <a:t>Lectio</a:t>
            </a:r>
            <a:r>
              <a:rPr lang="es-ES" b="1" i="1" dirty="0" smtClean="0"/>
              <a:t> divina</a:t>
            </a:r>
            <a:r>
              <a:rPr lang="es-ES" b="1" dirty="0" smtClean="0"/>
              <a:t> para el Año Mariano</a:t>
            </a:r>
            <a:endParaRPr lang="es-ES_tradnl" b="1" dirty="0"/>
          </a:p>
        </p:txBody>
      </p:sp>
      <p:pic>
        <p:nvPicPr>
          <p:cNvPr id="9" name="8 Imagen" descr="Núcleo 1 (portad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653136"/>
            <a:ext cx="1506657" cy="2055119"/>
          </a:xfrm>
          <a:prstGeom prst="rect">
            <a:avLst/>
          </a:prstGeom>
        </p:spPr>
      </p:pic>
      <p:pic>
        <p:nvPicPr>
          <p:cNvPr id="10" name="9 Imagen" descr="Núcleo 2 (portada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2727" y="4680520"/>
            <a:ext cx="939162" cy="2060848"/>
          </a:xfrm>
          <a:prstGeom prst="rect">
            <a:avLst/>
          </a:prstGeom>
        </p:spPr>
      </p:pic>
      <p:pic>
        <p:nvPicPr>
          <p:cNvPr id="11" name="10 Imagen" descr="Núcleo 3 (portad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680520"/>
            <a:ext cx="1072871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2DB0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i="1" dirty="0" err="1" smtClean="0"/>
              <a:t>Lectio</a:t>
            </a:r>
            <a:r>
              <a:rPr lang="es-ES" b="1" i="1" dirty="0" smtClean="0"/>
              <a:t> divina</a:t>
            </a:r>
            <a:r>
              <a:rPr lang="es-ES" b="1" dirty="0" smtClean="0"/>
              <a:t> para el Año Mariano</a:t>
            </a:r>
            <a:endParaRPr lang="es-ES_tradnl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700808"/>
            <a:ext cx="80648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s-ES" sz="2400" dirty="0" smtClean="0"/>
              <a:t>Para hacer </a:t>
            </a:r>
            <a:r>
              <a:rPr lang="es-ES" sz="2400" i="1" dirty="0" smtClean="0"/>
              <a:t>la </a:t>
            </a:r>
            <a:r>
              <a:rPr lang="es-ES" sz="2400" i="1" dirty="0" err="1" smtClean="0"/>
              <a:t>lectio</a:t>
            </a:r>
            <a:r>
              <a:rPr lang="es-ES" sz="2400" i="1" dirty="0" smtClean="0"/>
              <a:t> </a:t>
            </a:r>
            <a:r>
              <a:rPr lang="es-ES" sz="2400" dirty="0" smtClean="0"/>
              <a:t>con cada uno de esos textos hemos elaborado tres núcleos.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s-ES" sz="2400" dirty="0" smtClean="0"/>
              <a:t>Al igual que hemos hecho durante los trabajos del PDE, proponemos que cada trimestre del presente curso (2018/2019) se trabaje uno de ellos.</a:t>
            </a:r>
            <a:endParaRPr lang="es-ES_tradnl" sz="2400" dirty="0"/>
          </a:p>
        </p:txBody>
      </p:sp>
      <p:pic>
        <p:nvPicPr>
          <p:cNvPr id="5" name="4 Imagen" descr="Núcleo 1 (portad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686249"/>
            <a:ext cx="2088232" cy="2055119"/>
          </a:xfrm>
          <a:prstGeom prst="rect">
            <a:avLst/>
          </a:prstGeom>
        </p:spPr>
      </p:pic>
      <p:pic>
        <p:nvPicPr>
          <p:cNvPr id="6" name="5 Imagen" descr="Núcleo 2 (portada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653136"/>
            <a:ext cx="2109488" cy="2132856"/>
          </a:xfrm>
          <a:prstGeom prst="rect">
            <a:avLst/>
          </a:prstGeom>
        </p:spPr>
      </p:pic>
      <p:pic>
        <p:nvPicPr>
          <p:cNvPr id="7" name="6 Imagen" descr="Núcleo 3 (portad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7946" y="4653136"/>
            <a:ext cx="2222486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2DB0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i="1" dirty="0" err="1" smtClean="0"/>
              <a:t>Lectio</a:t>
            </a:r>
            <a:r>
              <a:rPr lang="es-ES" b="1" i="1" dirty="0" smtClean="0"/>
              <a:t> divina</a:t>
            </a:r>
            <a:r>
              <a:rPr lang="es-ES" b="1" dirty="0" smtClean="0"/>
              <a:t> para el Año Mariano</a:t>
            </a:r>
            <a:endParaRPr lang="es-ES_tradnl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48478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</a:t>
            </a:r>
            <a:r>
              <a:rPr lang="es-ES" sz="2400" b="1" dirty="0" smtClean="0"/>
              <a:t>Los tres núcleos siguen el mismo esquema:</a:t>
            </a:r>
            <a:endParaRPr lang="es-ES_tradnl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916832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§"/>
            </a:pPr>
            <a:r>
              <a:rPr lang="es-ES" sz="2000" dirty="0" smtClean="0"/>
              <a:t>Breve introducción.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s-ES" sz="2000" dirty="0" smtClean="0"/>
              <a:t>Oración inicial.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s-ES" sz="2000" dirty="0" smtClean="0"/>
              <a:t>Motivación.</a:t>
            </a:r>
          </a:p>
          <a:p>
            <a:pPr marL="360363"/>
            <a:r>
              <a:rPr lang="es-ES" sz="2000" dirty="0" smtClean="0"/>
              <a:t>Para preparar y disponer el corazón, la mente y todo nuestro ser para acoger el correspondiente pasaje evangélico, proponemos la lectura de un breve comentario del papa Francisco sobre el texto elegido.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s-ES" sz="2000" dirty="0" smtClean="0"/>
              <a:t>El texto para la </a:t>
            </a:r>
            <a:r>
              <a:rPr lang="es-ES" sz="2000" dirty="0" err="1" smtClean="0"/>
              <a:t>lectio</a:t>
            </a:r>
            <a:r>
              <a:rPr lang="es-ES" sz="2000" dirty="0" smtClean="0"/>
              <a:t>; y, a continuación, los cinco puntos para realizarla: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Escuchamos.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Meditamos.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Contemplamos.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Oramos.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Actuamos.</a:t>
            </a:r>
          </a:p>
          <a:p>
            <a:pPr marL="360363" indent="-360363">
              <a:buFont typeface="Wingdings" pitchFamily="2" charset="2"/>
              <a:buChar char="§"/>
            </a:pPr>
            <a:r>
              <a:rPr lang="es-ES" sz="2000" dirty="0" smtClean="0"/>
              <a:t>Concluimos, a modo de resumen, con un texto de un Padre de la Iglesia, en los dos primeros núcleos, y un texto de san Juan Pablo II, en el </a:t>
            </a:r>
            <a:r>
              <a:rPr lang="es-ES" sz="2000" dirty="0" smtClean="0"/>
              <a:t>tercero.</a:t>
            </a:r>
            <a:endParaRPr lang="es-ES_trad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los Aguilar\AppData\Local\Microsoft\Windows\INetCache\IE\FL3D0VEY\buzon-sugerencias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577" y="2060848"/>
            <a:ext cx="2938386" cy="281556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2DB0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i="1" dirty="0" err="1" smtClean="0"/>
              <a:t>Lectio</a:t>
            </a:r>
            <a:r>
              <a:rPr lang="es-ES" b="1" i="1" dirty="0" smtClean="0"/>
              <a:t> divina</a:t>
            </a:r>
            <a:r>
              <a:rPr lang="es-ES" b="1" dirty="0" smtClean="0"/>
              <a:t> para el Año Mariano</a:t>
            </a:r>
            <a:endParaRPr lang="es-ES_tradnl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4847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</a:t>
            </a:r>
            <a:r>
              <a:rPr lang="es-ES" sz="2400" b="1" dirty="0" smtClean="0"/>
              <a:t>Buzón de comentarios:</a:t>
            </a:r>
            <a:endParaRPr lang="es-ES_tradnl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916832"/>
            <a:ext cx="8136904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100" dirty="0" smtClean="0"/>
              <a:t>		A </a:t>
            </a:r>
            <a:r>
              <a:rPr lang="es-ES" sz="2100" dirty="0" smtClean="0"/>
              <a:t>diferencia de lo que sucedía durante  los trabajos del </a:t>
            </a:r>
            <a:r>
              <a:rPr lang="es-ES" sz="2100" dirty="0" smtClean="0"/>
              <a:t>		PDE</a:t>
            </a:r>
            <a:r>
              <a:rPr lang="es-ES" sz="2100" dirty="0" smtClean="0"/>
              <a:t>, </a:t>
            </a:r>
            <a:r>
              <a:rPr lang="es-ES" sz="2100" dirty="0" smtClean="0"/>
              <a:t>aquí </a:t>
            </a:r>
            <a:r>
              <a:rPr lang="es-ES" sz="2100" dirty="0" smtClean="0"/>
              <a:t>no hay que enviar propuestas al finalizar </a:t>
            </a:r>
            <a:r>
              <a:rPr lang="es-ES" sz="2100" dirty="0" smtClean="0"/>
              <a:t>cada</a:t>
            </a:r>
          </a:p>
          <a:p>
            <a:pPr>
              <a:lnSpc>
                <a:spcPct val="120000"/>
              </a:lnSpc>
            </a:pPr>
            <a:r>
              <a:rPr lang="es-ES" sz="2100" dirty="0" smtClean="0"/>
              <a:t> </a:t>
            </a:r>
            <a:r>
              <a:rPr lang="es-ES" sz="2100" dirty="0" smtClean="0"/>
              <a:t>                              </a:t>
            </a:r>
            <a:r>
              <a:rPr lang="es-ES" sz="2100" dirty="0" smtClean="0"/>
              <a:t>núcleo</a:t>
            </a:r>
            <a:r>
              <a:rPr lang="es-ES" sz="2100" dirty="0" smtClean="0"/>
              <a:t>, </a:t>
            </a:r>
            <a:r>
              <a:rPr lang="es-ES" sz="2100" dirty="0" smtClean="0"/>
              <a:t>aunque</a:t>
            </a:r>
            <a:r>
              <a:rPr lang="es-ES" sz="2100" dirty="0" smtClean="0"/>
              <a:t>, por supuesto, estamos </a:t>
            </a:r>
            <a:r>
              <a:rPr lang="es-ES" sz="2100" dirty="0" smtClean="0"/>
              <a:t>abiertos</a:t>
            </a:r>
          </a:p>
          <a:p>
            <a:pPr>
              <a:lnSpc>
                <a:spcPct val="120000"/>
              </a:lnSpc>
            </a:pPr>
            <a:r>
              <a:rPr lang="es-ES" sz="2100" dirty="0" smtClean="0"/>
              <a:t>	</a:t>
            </a:r>
            <a:r>
              <a:rPr lang="es-ES" sz="2100" dirty="0" smtClean="0"/>
              <a:t>	</a:t>
            </a:r>
            <a:r>
              <a:rPr lang="es-ES" sz="2100" dirty="0" smtClean="0"/>
              <a:t>para </a:t>
            </a:r>
            <a:r>
              <a:rPr lang="es-ES" sz="2100" dirty="0" smtClean="0"/>
              <a:t>servir de instrumento de comunicación </a:t>
            </a:r>
            <a:r>
              <a:rPr lang="es-ES" sz="2100" dirty="0" smtClean="0"/>
              <a:t>entre</a:t>
            </a:r>
          </a:p>
          <a:p>
            <a:pPr>
              <a:lnSpc>
                <a:spcPct val="120000"/>
              </a:lnSpc>
            </a:pPr>
            <a:r>
              <a:rPr lang="es-ES" sz="2100" dirty="0" smtClean="0"/>
              <a:t>	</a:t>
            </a:r>
            <a:r>
              <a:rPr lang="es-ES" sz="2100" dirty="0" smtClean="0"/>
              <a:t>	</a:t>
            </a:r>
            <a:r>
              <a:rPr lang="es-ES" sz="2100" dirty="0" smtClean="0"/>
              <a:t>todos</a:t>
            </a:r>
            <a:r>
              <a:rPr lang="es-ES" sz="21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s-ES" sz="2100" dirty="0" smtClean="0"/>
              <a:t>		Por </a:t>
            </a:r>
            <a:r>
              <a:rPr lang="es-ES" sz="2100" dirty="0" smtClean="0"/>
              <a:t>eso, mantendremos abierto una especie de </a:t>
            </a:r>
            <a:r>
              <a:rPr lang="es-ES" sz="2100" dirty="0" smtClean="0"/>
              <a:t>buzón</a:t>
            </a:r>
          </a:p>
          <a:p>
            <a:pPr>
              <a:lnSpc>
                <a:spcPct val="120000"/>
              </a:lnSpc>
            </a:pPr>
            <a:r>
              <a:rPr lang="es-ES" sz="2100" dirty="0" smtClean="0"/>
              <a:t>	</a:t>
            </a:r>
            <a:r>
              <a:rPr lang="es-ES" sz="2100" dirty="0" smtClean="0"/>
              <a:t>               </a:t>
            </a:r>
            <a:r>
              <a:rPr lang="es-ES" sz="2100" dirty="0" smtClean="0"/>
              <a:t>en </a:t>
            </a:r>
            <a:r>
              <a:rPr lang="es-ES" sz="2100" dirty="0" smtClean="0"/>
              <a:t>el que podréis dejar vuestros comentarios de cómo ha ido cada núcleo,  </a:t>
            </a:r>
            <a:r>
              <a:rPr lang="es-ES" sz="2100" dirty="0" smtClean="0"/>
              <a:t>las </a:t>
            </a:r>
            <a:r>
              <a:rPr lang="es-ES" sz="2100" dirty="0" smtClean="0"/>
              <a:t>cosas que habéis podido reflexionar a luz de </a:t>
            </a:r>
            <a:endParaRPr lang="es-ES" sz="2100" dirty="0" smtClean="0"/>
          </a:p>
          <a:p>
            <a:pPr>
              <a:lnSpc>
                <a:spcPct val="120000"/>
              </a:lnSpc>
            </a:pPr>
            <a:r>
              <a:rPr lang="es-ES" sz="2100" dirty="0" smtClean="0"/>
              <a:t>la </a:t>
            </a:r>
            <a:r>
              <a:rPr lang="es-ES" sz="2100" dirty="0" smtClean="0"/>
              <a:t>Palabra de Dios y todo aquello que sintáis que es bueno compartir con todos y para todos. </a:t>
            </a:r>
            <a:r>
              <a:rPr lang="es-ES" sz="2100" dirty="0" smtClean="0"/>
              <a:t>Por </a:t>
            </a:r>
            <a:r>
              <a:rPr lang="es-ES" sz="2100" dirty="0" smtClean="0"/>
              <a:t>nuestra parte, con mucho gusto, iremos elaborando </a:t>
            </a:r>
            <a:r>
              <a:rPr lang="es-ES" sz="2100" dirty="0" smtClean="0"/>
              <a:t>una </a:t>
            </a:r>
            <a:r>
              <a:rPr lang="es-ES" sz="2100" dirty="0" smtClean="0"/>
              <a:t>pequeña síntesis de todas vuestras aportaciones, </a:t>
            </a:r>
            <a:endParaRPr lang="es-ES" sz="2100" dirty="0" smtClean="0"/>
          </a:p>
          <a:p>
            <a:pPr>
              <a:lnSpc>
                <a:spcPct val="120000"/>
              </a:lnSpc>
            </a:pPr>
            <a:r>
              <a:rPr lang="es-ES" sz="2100" dirty="0" smtClean="0"/>
              <a:t>y que sirva para enriquecimiento mutuo.</a:t>
            </a:r>
            <a:endParaRPr lang="es-ES_tradnl" sz="2100" dirty="0"/>
          </a:p>
        </p:txBody>
      </p:sp>
      <p:sp>
        <p:nvSpPr>
          <p:cNvPr id="6" name="5 CuadroTexto"/>
          <p:cNvSpPr txBox="1"/>
          <p:nvPr/>
        </p:nvSpPr>
        <p:spPr>
          <a:xfrm rot="20994083">
            <a:off x="1304965" y="3209071"/>
            <a:ext cx="79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Buzón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8680"/>
            <a:ext cx="864096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EL PDE TERMINÓ,  PERO EL TRABAJO CONTINÚA</a:t>
            </a:r>
            <a:endParaRPr lang="es-ES_tradn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7375">
            <a:off x="3834456" y="1494134"/>
            <a:ext cx="4797325" cy="2844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251520" y="1412776"/>
            <a:ext cx="8496944" cy="423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Una vez más queremos</a:t>
            </a:r>
          </a:p>
          <a:p>
            <a:r>
              <a:rPr lang="es-ES" sz="2400" dirty="0" smtClean="0"/>
              <a:t>agradecer a todos los grupos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que han trabajado en</a:t>
            </a:r>
          </a:p>
          <a:p>
            <a:r>
              <a:rPr lang="es-ES" sz="2400" dirty="0" smtClean="0"/>
              <a:t>los últimos tres años </a:t>
            </a:r>
          </a:p>
          <a:p>
            <a:r>
              <a:rPr lang="es-ES" sz="2400" dirty="0" smtClean="0"/>
              <a:t>el Plan Diocesano de </a:t>
            </a:r>
            <a:r>
              <a:rPr lang="es-ES" sz="2400" dirty="0" err="1" smtClean="0"/>
              <a:t>Evan</a:t>
            </a:r>
            <a:r>
              <a:rPr lang="es-ES" sz="2400" dirty="0" smtClean="0"/>
              <a:t>-</a:t>
            </a:r>
          </a:p>
          <a:p>
            <a:r>
              <a:rPr lang="es-ES" sz="2400" dirty="0" err="1" smtClean="0"/>
              <a:t>gelización</a:t>
            </a:r>
            <a:r>
              <a:rPr lang="es-ES" sz="2400" dirty="0" smtClean="0"/>
              <a:t> la labor realizada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s-ES" sz="2400" dirty="0" smtClean="0"/>
              <a:t>Una tarea que, como nos recuerda </a:t>
            </a:r>
          </a:p>
          <a:p>
            <a:r>
              <a:rPr lang="es-ES" sz="2400" dirty="0" smtClean="0"/>
              <a:t>don Carlos en la carta que abre este material de trabajo,</a:t>
            </a:r>
          </a:p>
          <a:p>
            <a:r>
              <a:rPr lang="es-ES" sz="2400" dirty="0" smtClean="0"/>
              <a:t>continúa; porque la vida sigue y, como Iglesia que somos,</a:t>
            </a:r>
          </a:p>
          <a:p>
            <a:r>
              <a:rPr lang="es-ES" sz="2400" dirty="0" smtClean="0"/>
              <a:t>siempre estamos en camino; así será hasta que el Señor vuelva.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8680"/>
            <a:ext cx="864096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EL PDE TERMINÓ,  PERO EL TRABAJO CONTINÚA</a:t>
            </a:r>
            <a:endParaRPr lang="es-ES_tradn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7375">
            <a:off x="3834456" y="1494134"/>
            <a:ext cx="4797325" cy="2844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251520" y="1412776"/>
            <a:ext cx="8496944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400" dirty="0" smtClean="0"/>
              <a:t>Se trata de un camino que,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por supuesto, está vinculado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al que ya llevamos recorrido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y en el que queremos tener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muy presente todo lo que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los grupos han propuesto, 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a luz  de la Palabra de Dios, para conseguir la anhelada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conversión pastoral de la archidiócesis de Madrid. 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8680"/>
            <a:ext cx="864096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EL PDE TERMINÓ,  PERO EL TRABAJO CONTINÚA</a:t>
            </a:r>
            <a:endParaRPr lang="es-ES_tradn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7375">
            <a:off x="3834456" y="1494134"/>
            <a:ext cx="4797325" cy="2844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251520" y="1412776"/>
            <a:ext cx="8496944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400" dirty="0" smtClean="0"/>
              <a:t>También </a:t>
            </a:r>
            <a:r>
              <a:rPr lang="es-ES" sz="2400" dirty="0" smtClean="0"/>
              <a:t>es un camino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abierto al futuro: 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abierto sobre todo a 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la novedad de Dios y 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a todo aquello que Él 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nos quiera manifestar. 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Así, pues, no estamos cerrados a nada, 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sino, más bien, dispuestos a dejarnos sorprender por el Señor </a:t>
            </a:r>
          </a:p>
          <a:p>
            <a:pPr>
              <a:lnSpc>
                <a:spcPct val="130000"/>
              </a:lnSpc>
            </a:pPr>
            <a:r>
              <a:rPr lang="es-ES" sz="2400" dirty="0" smtClean="0"/>
              <a:t>y por lo que en su Providencia amorosa nos tenga preparado.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8680"/>
            <a:ext cx="864096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Primera tarea: </a:t>
            </a:r>
          </a:p>
          <a:p>
            <a:r>
              <a:rPr lang="es-ES" sz="2800" b="1" dirty="0" smtClean="0"/>
              <a:t>Conocer  el documento final del PDE</a:t>
            </a:r>
            <a:endParaRPr lang="es-ES_tradn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026" y="1916832"/>
            <a:ext cx="4407222" cy="43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8680"/>
            <a:ext cx="864096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Primera tarea: </a:t>
            </a:r>
          </a:p>
          <a:p>
            <a:r>
              <a:rPr lang="es-ES" sz="2800" b="1" dirty="0" smtClean="0"/>
              <a:t>Conocer  el documento final del PDE</a:t>
            </a:r>
            <a:endParaRPr lang="es-ES_tradn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7982" y="0"/>
            <a:ext cx="2166018" cy="21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4 CuadroTexto"/>
          <p:cNvSpPr txBox="1"/>
          <p:nvPr/>
        </p:nvSpPr>
        <p:spPr>
          <a:xfrm>
            <a:off x="251520" y="1844824"/>
            <a:ext cx="5904656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</a:t>
            </a:r>
            <a:r>
              <a:rPr lang="es-ES" sz="2400" b="1" dirty="0" smtClean="0"/>
              <a:t>Principales propuestas sobre: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La acogida.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El acompañamiento.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La pastoral socio-caritativa.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La celebración de los sacramentos.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El diálogo fe-cultura.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La vida de la diócesis.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La espiritualidad.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La formación. </a:t>
            </a:r>
            <a:endParaRPr lang="es-ES_tradnl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932040" y="2276872"/>
            <a:ext cx="3456384" cy="293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 La comunión eclesial.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 Iglesia en salida.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 La pastoral juvenil.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 La pastoral familiar.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 Los sacerdotes.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2400" dirty="0" smtClean="0"/>
              <a:t> Propuestas varias.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8680"/>
            <a:ext cx="864096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Primera tarea: </a:t>
            </a:r>
          </a:p>
          <a:p>
            <a:r>
              <a:rPr lang="es-ES" sz="2800" b="1" dirty="0" smtClean="0"/>
              <a:t>Conocer  el documento final del PDE</a:t>
            </a:r>
            <a:endParaRPr lang="es-ES_tradn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7982" y="0"/>
            <a:ext cx="2166018" cy="21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4 CuadroTexto"/>
          <p:cNvSpPr txBox="1"/>
          <p:nvPr/>
        </p:nvSpPr>
        <p:spPr>
          <a:xfrm>
            <a:off x="251520" y="1844824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</a:t>
            </a:r>
            <a:r>
              <a:rPr lang="es-ES" sz="2400" b="1" dirty="0" smtClean="0"/>
              <a:t>Iniciativas pastorales surgidas con ocasión del PDE: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Iniciativas promovidas por la archidiócesis.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Iniciativas relacionadas con la acogida y el acompañamiento.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Iniciativas de tipo social: promoción de la justicia, etc.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Iniciativas relacionadas con el anuncio y el fortalecimiento de la fe.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Iniciativas relacionadas con la liturgia.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Iniciativas relacionadas con la comunión eclesial.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Iniciativas varias: culturales, deportivas y lúdicas; relacionadas con las devociones populares, con las nuevas tecnologías, etc.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Otras iniciativas pastorales.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8680"/>
            <a:ext cx="864096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Primera tarea: </a:t>
            </a:r>
          </a:p>
          <a:p>
            <a:r>
              <a:rPr lang="es-ES" sz="2800" b="1" dirty="0" smtClean="0"/>
              <a:t>Conocer  el documento final del PDE</a:t>
            </a:r>
            <a:endParaRPr lang="es-ES_tradn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7982" y="0"/>
            <a:ext cx="2166018" cy="21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4 CuadroTexto"/>
          <p:cNvSpPr txBox="1"/>
          <p:nvPr/>
        </p:nvSpPr>
        <p:spPr>
          <a:xfrm>
            <a:off x="251520" y="1844824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Prospectivas. Líneas de acción pastoral: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Líneas de acción general.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Acogida.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Acompañamiento.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Pastoral socio-caritativa.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La celebración de los sacramentos.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Diálogo fe-cultura.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La vida de la diócesis.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Espiritualidad.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Formación.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es-ES" sz="2400" dirty="0" smtClean="0"/>
              <a:t>Comunión eclesial</a:t>
            </a:r>
            <a:endParaRPr lang="es-ES_tradnl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148064" y="227687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s-ES" sz="2400" dirty="0" smtClean="0"/>
              <a:t>Iglesia en salida.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2400" dirty="0" smtClean="0"/>
              <a:t>Pastoral juvenil.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2400" dirty="0" smtClean="0"/>
              <a:t>Pastoral familiar.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48680"/>
            <a:ext cx="864096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/>
              <a:t>Segunda tarea:  Discernir y decidir</a:t>
            </a:r>
            <a:endParaRPr lang="es-ES_tradn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7982" y="0"/>
            <a:ext cx="2166018" cy="21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6 CuadroTexto"/>
          <p:cNvSpPr txBox="1"/>
          <p:nvPr/>
        </p:nvSpPr>
        <p:spPr>
          <a:xfrm>
            <a:off x="179512" y="155679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«Habéis sido enriquecidos en todo» (1 Co 1,5).</a:t>
            </a:r>
          </a:p>
          <a:p>
            <a:endParaRPr lang="es-ES" sz="2400" dirty="0" smtClean="0"/>
          </a:p>
          <a:p>
            <a:r>
              <a:rPr lang="es-ES" sz="2400" dirty="0" smtClean="0"/>
              <a:t>Aprovechemos toda esa riqueza con la que el Señor </a:t>
            </a:r>
          </a:p>
          <a:p>
            <a:r>
              <a:rPr lang="es-ES" sz="2400" dirty="0" smtClean="0"/>
              <a:t>Nos ha bendecido y de la que tenemos que hacernos responsables. </a:t>
            </a:r>
          </a:p>
          <a:p>
            <a:endParaRPr lang="es-ES" sz="2400" dirty="0"/>
          </a:p>
          <a:p>
            <a:r>
              <a:rPr lang="es-ES" sz="2400" dirty="0" smtClean="0"/>
              <a:t>Pongamos a trabajar cada uno de los talentos recibidos </a:t>
            </a:r>
          </a:p>
          <a:p>
            <a:r>
              <a:rPr lang="es-ES" sz="2400" dirty="0" smtClean="0"/>
              <a:t>y pidamos que el dueño de la mies acreciente los frutos que comienzan a germinar, los que van creciendo y los que ya están maduros; y que nos regale otros muchos, </a:t>
            </a:r>
          </a:p>
          <a:p>
            <a:r>
              <a:rPr lang="es-ES" sz="2400" dirty="0" smtClean="0"/>
              <a:t>de manera que nos sintamos alentados a continuar trabajando </a:t>
            </a:r>
          </a:p>
          <a:p>
            <a:r>
              <a:rPr lang="es-ES" sz="2400" dirty="0" smtClean="0"/>
              <a:t>para su mayor gloria y por el bien de todos los hombres, </a:t>
            </a:r>
          </a:p>
          <a:p>
            <a:r>
              <a:rPr lang="es-ES" sz="2400" dirty="0" smtClean="0"/>
              <a:t>nuestros hermanos.</a:t>
            </a:r>
          </a:p>
          <a:p>
            <a:pPr algn="r"/>
            <a:r>
              <a:rPr lang="es-ES" sz="2400" dirty="0" smtClean="0"/>
              <a:t>† Carlos, </a:t>
            </a:r>
            <a:r>
              <a:rPr lang="es-ES" sz="2400" dirty="0" err="1" smtClean="0"/>
              <a:t>card</a:t>
            </a:r>
            <a:r>
              <a:rPr lang="es-ES" sz="2400" dirty="0" smtClean="0"/>
              <a:t>. </a:t>
            </a:r>
            <a:r>
              <a:rPr lang="es-ES" sz="2400" dirty="0" err="1" smtClean="0"/>
              <a:t>Osoro</a:t>
            </a:r>
            <a:r>
              <a:rPr lang="es-ES" sz="2400" dirty="0" smtClean="0"/>
              <a:t> Sierra,</a:t>
            </a:r>
          </a:p>
          <a:p>
            <a:pPr algn="r"/>
            <a:r>
              <a:rPr lang="es-ES" sz="2400" dirty="0" smtClean="0"/>
              <a:t>Arzobispo de Madrid.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998</Words>
  <Application>Microsoft Office PowerPoint</Application>
  <PresentationFormat>Presentación en pantalla (4:3)</PresentationFormat>
  <Paragraphs>161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Objetivo general, principales tareas para el Año Mariano</vt:lpstr>
      <vt:lpstr>Diapositiva 12</vt:lpstr>
      <vt:lpstr>Objetivo general, principales tareas para el Año Mariano</vt:lpstr>
      <vt:lpstr>Objetivo general, principales tareas para el Año Mariano</vt:lpstr>
      <vt:lpstr>Diapositiva 15</vt:lpstr>
      <vt:lpstr>Lectio divina para el Año Mariano</vt:lpstr>
      <vt:lpstr>Lectio divina para el Año Mariano</vt:lpstr>
      <vt:lpstr>Lectio divina para el Año Mariano</vt:lpstr>
      <vt:lpstr>Lectio divina para el Año Mariano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Aguilar</dc:creator>
  <cp:lastModifiedBy>Carlos Aguilar</cp:lastModifiedBy>
  <cp:revision>47</cp:revision>
  <dcterms:created xsi:type="dcterms:W3CDTF">2018-09-27T10:18:22Z</dcterms:created>
  <dcterms:modified xsi:type="dcterms:W3CDTF">2018-09-28T10:52:43Z</dcterms:modified>
</cp:coreProperties>
</file>